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1" r:id="rId6"/>
    <p:sldId id="262" r:id="rId7"/>
    <p:sldId id="263" r:id="rId8"/>
    <p:sldId id="265" r:id="rId9"/>
    <p:sldId id="260" r:id="rId10"/>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4343"/>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398"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s-ES" smtClean="0"/>
              <a:t>Haga clic para modificar el estilo de título del patrón</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A148CC12-5030-437E-BE55-4B4E09DE00FD}" type="datetimeFigureOut">
              <a:rPr lang="es-CO" smtClean="0"/>
              <a:t>19/08/2015</a:t>
            </a:fld>
            <a:endParaRPr lang="es-CO" dirty="0"/>
          </a:p>
        </p:txBody>
      </p:sp>
      <p:sp>
        <p:nvSpPr>
          <p:cNvPr id="5" name="Footer Placeholder 4"/>
          <p:cNvSpPr>
            <a:spLocks noGrp="1"/>
          </p:cNvSpPr>
          <p:nvPr>
            <p:ph type="ftr" sz="quarter" idx="11"/>
          </p:nvPr>
        </p:nvSpPr>
        <p:spPr>
          <a:xfrm>
            <a:off x="1174044" y="5357592"/>
            <a:ext cx="5034845" cy="365125"/>
          </a:xfrm>
        </p:spPr>
        <p:txBody>
          <a:bodyPr/>
          <a:lstStyle/>
          <a:p>
            <a:endParaRPr lang="es-CO"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C2778C36-1875-4D60-A7AD-B6FC015DC783}" type="slidenum">
              <a:rPr lang="es-CO" smtClean="0"/>
              <a:t>‹Nº›</a:t>
            </a:fld>
            <a:endParaRPr lang="es-CO"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nchor="ct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5" name="Footer Placeholder 4"/>
          <p:cNvSpPr>
            <a:spLocks noGrp="1"/>
          </p:cNvSpPr>
          <p:nvPr>
            <p:ph type="ftr" sz="quarter" idx="11"/>
          </p:nvPr>
        </p:nvSpPr>
        <p:spPr/>
        <p:txBody>
          <a:bodyPr/>
          <a:lstStyle/>
          <a:p>
            <a:endParaRPr lang="es-CO" dirty="0"/>
          </a:p>
        </p:txBody>
      </p:sp>
      <p:sp>
        <p:nvSpPr>
          <p:cNvPr id="6" name="Slide Number Placeholder 5"/>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5" name="Date Placeholder 4"/>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6" name="Footer Placeholder 5"/>
          <p:cNvSpPr>
            <a:spLocks noGrp="1"/>
          </p:cNvSpPr>
          <p:nvPr>
            <p:ph type="ftr" sz="quarter" idx="11"/>
          </p:nvPr>
        </p:nvSpPr>
        <p:spPr/>
        <p:txBody>
          <a:bodyPr/>
          <a:lstStyle/>
          <a:p>
            <a:endParaRPr lang="es-CO" dirty="0"/>
          </a:p>
        </p:txBody>
      </p:sp>
      <p:sp>
        <p:nvSpPr>
          <p:cNvPr id="7" name="Slide Number Placeholder 6"/>
          <p:cNvSpPr>
            <a:spLocks noGrp="1"/>
          </p:cNvSpPr>
          <p:nvPr>
            <p:ph type="sldNum" sz="quarter" idx="12"/>
          </p:nvPr>
        </p:nvSpPr>
        <p:spPr/>
        <p:txBody>
          <a:bodyPr/>
          <a:lstStyle/>
          <a:p>
            <a:fld id="{C2778C36-1875-4D60-A7AD-B6FC015DC783}" type="slidenum">
              <a:rPr lang="es-CO" smtClean="0"/>
              <a:t>‹Nº›</a:t>
            </a:fld>
            <a:endParaRPr lang="es-CO" dirty="0"/>
          </a:p>
        </p:txBody>
      </p:sp>
      <p:sp>
        <p:nvSpPr>
          <p:cNvPr id="9" name="Content Placeholder 8"/>
          <p:cNvSpPr>
            <a:spLocks noGrp="1"/>
          </p:cNvSpPr>
          <p:nvPr>
            <p:ph sz="quarter" idx="13"/>
          </p:nvPr>
        </p:nvSpPr>
        <p:spPr>
          <a:xfrm>
            <a:off x="1298448" y="2121407"/>
            <a:ext cx="3200400" cy="360273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8" name="Footer Placeholder 7"/>
          <p:cNvSpPr>
            <a:spLocks noGrp="1"/>
          </p:cNvSpPr>
          <p:nvPr>
            <p:ph type="ftr" sz="quarter" idx="11"/>
          </p:nvPr>
        </p:nvSpPr>
        <p:spPr/>
        <p:txBody>
          <a:bodyPr/>
          <a:lstStyle/>
          <a:p>
            <a:endParaRPr lang="es-CO" dirty="0"/>
          </a:p>
        </p:txBody>
      </p:sp>
      <p:sp>
        <p:nvSpPr>
          <p:cNvPr id="9" name="Slide Number Placeholder 8"/>
          <p:cNvSpPr>
            <a:spLocks noGrp="1"/>
          </p:cNvSpPr>
          <p:nvPr>
            <p:ph type="sldNum" sz="quarter" idx="12"/>
          </p:nvPr>
        </p:nvSpPr>
        <p:spPr/>
        <p:txBody>
          <a:bodyPr/>
          <a:lstStyle/>
          <a:p>
            <a:fld id="{C2778C36-1875-4D60-A7AD-B6FC015DC783}" type="slidenum">
              <a:rPr lang="es-CO" smtClean="0"/>
              <a:t>‹Nº›</a:t>
            </a:fld>
            <a:endParaRPr lang="es-CO" dirty="0"/>
          </a:p>
        </p:txBody>
      </p:sp>
      <p:sp>
        <p:nvSpPr>
          <p:cNvPr id="11" name="Content Placeholder 10"/>
          <p:cNvSpPr>
            <a:spLocks noGrp="1"/>
          </p:cNvSpPr>
          <p:nvPr>
            <p:ph sz="quarter" idx="13"/>
          </p:nvPr>
        </p:nvSpPr>
        <p:spPr>
          <a:xfrm>
            <a:off x="1298448" y="2944368"/>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4" name="Footer Placeholder 3"/>
          <p:cNvSpPr>
            <a:spLocks noGrp="1"/>
          </p:cNvSpPr>
          <p:nvPr>
            <p:ph type="ftr" sz="quarter" idx="11"/>
          </p:nvPr>
        </p:nvSpPr>
        <p:spPr/>
        <p:txBody>
          <a:bodyPr/>
          <a:lstStyle/>
          <a:p>
            <a:endParaRPr lang="es-CO" dirty="0"/>
          </a:p>
        </p:txBody>
      </p:sp>
      <p:sp>
        <p:nvSpPr>
          <p:cNvPr id="5" name="Slide Number Placeholder 4"/>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48CC12-5030-437E-BE55-4B4E09DE00FD}" type="datetimeFigureOut">
              <a:rPr lang="es-CO" smtClean="0"/>
              <a:t>19/08/2015</a:t>
            </a:fld>
            <a:endParaRPr lang="es-CO" dirty="0"/>
          </a:p>
        </p:txBody>
      </p:sp>
      <p:sp>
        <p:nvSpPr>
          <p:cNvPr id="3" name="Footer Placeholder 2"/>
          <p:cNvSpPr>
            <a:spLocks noGrp="1"/>
          </p:cNvSpPr>
          <p:nvPr>
            <p:ph type="ftr" sz="quarter" idx="11"/>
          </p:nvPr>
        </p:nvSpPr>
        <p:spPr/>
        <p:txBody>
          <a:bodyPr/>
          <a:lstStyle/>
          <a:p>
            <a:endParaRPr lang="es-CO" dirty="0"/>
          </a:p>
        </p:txBody>
      </p:sp>
      <p:sp>
        <p:nvSpPr>
          <p:cNvPr id="4" name="Slide Number Placeholder 3"/>
          <p:cNvSpPr>
            <a:spLocks noGrp="1"/>
          </p:cNvSpPr>
          <p:nvPr>
            <p:ph type="sldNum" sz="quarter" idx="12"/>
          </p:nvPr>
        </p:nvSpPr>
        <p:spPr/>
        <p:txBody>
          <a:bodyPr/>
          <a:lstStyle/>
          <a:p>
            <a:fld id="{C2778C36-1875-4D60-A7AD-B6FC015DC783}" type="slidenum">
              <a:rPr lang="es-CO" smtClean="0"/>
              <a:t>‹Nº›</a:t>
            </a:fld>
            <a:endParaRPr lang="es-CO"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s-ES" smtClean="0"/>
              <a:t>Haga clic para modificar el estilo de título del patrón</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1698" y="5885672"/>
            <a:ext cx="1213821" cy="365125"/>
          </a:xfrm>
        </p:spPr>
        <p:txBody>
          <a:bodyPr/>
          <a:lstStyle/>
          <a:p>
            <a:fld id="{A148CC12-5030-437E-BE55-4B4E09DE00FD}" type="datetimeFigureOut">
              <a:rPr lang="es-CO" smtClean="0"/>
              <a:t>19/08/2015</a:t>
            </a:fld>
            <a:endParaRPr lang="es-CO" dirty="0"/>
          </a:p>
        </p:txBody>
      </p:sp>
      <p:sp>
        <p:nvSpPr>
          <p:cNvPr id="6" name="Footer Placeholder 5"/>
          <p:cNvSpPr>
            <a:spLocks noGrp="1"/>
          </p:cNvSpPr>
          <p:nvPr>
            <p:ph type="ftr" sz="quarter" idx="11"/>
          </p:nvPr>
        </p:nvSpPr>
        <p:spPr>
          <a:xfrm rot="-60000">
            <a:off x="914554" y="5829261"/>
            <a:ext cx="3522607" cy="365125"/>
          </a:xfrm>
        </p:spPr>
        <p:txBody>
          <a:bodyPr/>
          <a:lstStyle/>
          <a:p>
            <a:endParaRPr lang="es-CO" dirty="0"/>
          </a:p>
        </p:txBody>
      </p:sp>
      <p:sp>
        <p:nvSpPr>
          <p:cNvPr id="7" name="Slide Number Placeholder 6"/>
          <p:cNvSpPr>
            <a:spLocks noGrp="1"/>
          </p:cNvSpPr>
          <p:nvPr>
            <p:ph type="sldNum" sz="quarter" idx="12"/>
          </p:nvPr>
        </p:nvSpPr>
        <p:spPr>
          <a:xfrm rot="60000">
            <a:off x="7557313" y="5896961"/>
            <a:ext cx="554023" cy="365125"/>
          </a:xfrm>
        </p:spPr>
        <p:txBody>
          <a:bodyPr/>
          <a:lstStyle/>
          <a:p>
            <a:fld id="{C2778C36-1875-4D60-A7AD-B6FC015DC783}" type="slidenum">
              <a:rPr lang="es-CO" smtClean="0"/>
              <a:t>‹Nº›</a:t>
            </a:fld>
            <a:endParaRPr lang="es-CO"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rot="60000">
            <a:off x="6345936" y="5888737"/>
            <a:ext cx="1213821" cy="365125"/>
          </a:xfrm>
        </p:spPr>
        <p:txBody>
          <a:bodyPr/>
          <a:lstStyle/>
          <a:p>
            <a:fld id="{A148CC12-5030-437E-BE55-4B4E09DE00FD}" type="datetimeFigureOut">
              <a:rPr lang="es-CO" smtClean="0"/>
              <a:t>19/08/2015</a:t>
            </a:fld>
            <a:endParaRPr lang="es-CO" dirty="0"/>
          </a:p>
        </p:txBody>
      </p:sp>
      <p:sp>
        <p:nvSpPr>
          <p:cNvPr id="6" name="Footer Placeholder 5"/>
          <p:cNvSpPr>
            <a:spLocks noGrp="1"/>
          </p:cNvSpPr>
          <p:nvPr>
            <p:ph type="ftr" sz="quarter" idx="11"/>
          </p:nvPr>
        </p:nvSpPr>
        <p:spPr>
          <a:xfrm rot="-60000">
            <a:off x="914569" y="5831037"/>
            <a:ext cx="3319043" cy="365125"/>
          </a:xfrm>
        </p:spPr>
        <p:txBody>
          <a:bodyPr/>
          <a:lstStyle/>
          <a:p>
            <a:endParaRPr lang="es-CO" dirty="0"/>
          </a:p>
        </p:txBody>
      </p:sp>
      <p:sp>
        <p:nvSpPr>
          <p:cNvPr id="7" name="Slide Number Placeholder 6"/>
          <p:cNvSpPr>
            <a:spLocks noGrp="1"/>
          </p:cNvSpPr>
          <p:nvPr>
            <p:ph type="sldNum" sz="quarter" idx="12"/>
          </p:nvPr>
        </p:nvSpPr>
        <p:spPr>
          <a:xfrm rot="60000">
            <a:off x="7562089" y="5900026"/>
            <a:ext cx="554023" cy="365125"/>
          </a:xfrm>
        </p:spPr>
        <p:txBody>
          <a:bodyPr/>
          <a:lstStyle/>
          <a:p>
            <a:fld id="{C2778C36-1875-4D60-A7AD-B6FC015DC783}" type="slidenum">
              <a:rPr lang="es-CO" smtClean="0"/>
              <a:t>‹Nº›</a:t>
            </a:fld>
            <a:endParaRPr lang="es-CO"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A148CC12-5030-437E-BE55-4B4E09DE00FD}" type="datetimeFigureOut">
              <a:rPr lang="es-CO" smtClean="0"/>
              <a:t>19/08/2015</a:t>
            </a:fld>
            <a:endParaRPr lang="es-CO"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s-CO"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C2778C36-1875-4D60-A7AD-B6FC015DC783}" type="slidenum">
              <a:rPr lang="es-CO" smtClean="0"/>
              <a:t>‹Nº›</a:t>
            </a:fld>
            <a:endParaRPr lang="es-CO"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Org%20Chart%20(2).png"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hyperlink" Target="http://www.ongei.gob.pe/publica/metodologias/Lib5083/cap201.HTM" TargetMode="External"/><Relationship Id="rId3" Type="http://schemas.openxmlformats.org/officeDocument/2006/relationships/hyperlink" Target="https://es.wikipedia.org/wiki/Software" TargetMode="External"/><Relationship Id="rId7" Type="http://schemas.openxmlformats.org/officeDocument/2006/relationships/hyperlink" Target="https://es.wikipedia.org/wiki/Herramienta_CASE" TargetMode="Externa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hyperlink" Target="https://es.wikipedia.org/wiki/Proceso_para_el_desarrollo_de_software" TargetMode="External"/><Relationship Id="rId5" Type="http://schemas.openxmlformats.org/officeDocument/2006/relationships/hyperlink" Target="http://datateca.unad.edu.co/contenidos/301404/301404_ContenidoEnLinea/leccin_6__definicin_de_ingeniera_de_software.html" TargetMode="External"/><Relationship Id="rId4" Type="http://schemas.openxmlformats.org/officeDocument/2006/relationships/hyperlink" Target="http://fraba.galeon.com/software.htm" TargetMode="External"/><Relationship Id="rId9" Type="http://schemas.openxmlformats.org/officeDocument/2006/relationships/hyperlink" Target="http://iie.fing.edu.uy/investigacion/grupos/bicoti/bicoti1/SoftEngineering/softeng01.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755576" y="1268761"/>
            <a:ext cx="7560840" cy="1584176"/>
          </a:xfrm>
        </p:spPr>
        <p:txBody>
          <a:bodyPr>
            <a:normAutofit/>
          </a:bodyPr>
          <a:lstStyle/>
          <a:p>
            <a:r>
              <a:rPr lang="es-CO" sz="4400" dirty="0" smtClean="0">
                <a:latin typeface="Algerian" pitchFamily="82" charset="0"/>
              </a:rPr>
              <a:t>INTRODUCCIÓN A LA INGENIERIA DE SOFTWARE</a:t>
            </a:r>
            <a:endParaRPr lang="es-CO" sz="4400" dirty="0">
              <a:latin typeface="Algerian" pitchFamily="82" charset="0"/>
            </a:endParaRPr>
          </a:p>
        </p:txBody>
      </p:sp>
      <p:sp>
        <p:nvSpPr>
          <p:cNvPr id="3" name="2 Subtítulo"/>
          <p:cNvSpPr>
            <a:spLocks noGrp="1"/>
          </p:cNvSpPr>
          <p:nvPr>
            <p:ph type="subTitle" idx="1"/>
          </p:nvPr>
        </p:nvSpPr>
        <p:spPr>
          <a:xfrm>
            <a:off x="1403648" y="3736622"/>
            <a:ext cx="6264696" cy="1524000"/>
          </a:xfrm>
        </p:spPr>
        <p:txBody>
          <a:bodyPr>
            <a:noAutofit/>
          </a:bodyPr>
          <a:lstStyle/>
          <a:p>
            <a:r>
              <a:rPr lang="es-CO" sz="2500" b="1" dirty="0" smtClean="0">
                <a:solidFill>
                  <a:srgbClr val="FF4343"/>
                </a:solidFill>
                <a:latin typeface="Algerian" pitchFamily="82" charset="0"/>
              </a:rPr>
              <a:t>ALUMNO</a:t>
            </a:r>
          </a:p>
          <a:p>
            <a:r>
              <a:rPr lang="es-CO" sz="2500" b="1" dirty="0" smtClean="0">
                <a:solidFill>
                  <a:srgbClr val="FF4343"/>
                </a:solidFill>
                <a:latin typeface="Algerian" pitchFamily="82" charset="0"/>
              </a:rPr>
              <a:t>MILLER ANDRES GALINDO DUCUARA</a:t>
            </a:r>
          </a:p>
          <a:p>
            <a:r>
              <a:rPr lang="es-CO" sz="2500" b="1" dirty="0" smtClean="0">
                <a:solidFill>
                  <a:srgbClr val="FF4343"/>
                </a:solidFill>
                <a:latin typeface="Algerian" pitchFamily="82" charset="0"/>
              </a:rPr>
              <a:t>(412088)</a:t>
            </a:r>
            <a:endParaRPr lang="es-CO" sz="2500" b="1" dirty="0">
              <a:solidFill>
                <a:srgbClr val="FF4343"/>
              </a:solidFill>
              <a:latin typeface="Algerian" pitchFamily="82" charset="0"/>
            </a:endParaRPr>
          </a:p>
        </p:txBody>
      </p:sp>
    </p:spTree>
    <p:extLst>
      <p:ext uri="{BB962C8B-B14F-4D97-AF65-F5344CB8AC3E}">
        <p14:creationId xmlns:p14="http://schemas.microsoft.com/office/powerpoint/2010/main" val="483721190"/>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764704"/>
            <a:ext cx="6965245" cy="667202"/>
          </a:xfrm>
        </p:spPr>
        <p:style>
          <a:lnRef idx="1">
            <a:schemeClr val="accent5"/>
          </a:lnRef>
          <a:fillRef idx="2">
            <a:schemeClr val="accent5"/>
          </a:fillRef>
          <a:effectRef idx="1">
            <a:schemeClr val="accent5"/>
          </a:effectRef>
          <a:fontRef idx="minor">
            <a:schemeClr val="dk1"/>
          </a:fontRef>
        </p:style>
        <p:txBody>
          <a:bodyPr>
            <a:normAutofit fontScale="90000"/>
          </a:bodyPr>
          <a:lstStyle/>
          <a:p>
            <a:r>
              <a:rPr lang="es-CO" dirty="0" smtClean="0"/>
              <a:t>MAPA CONCEPTUAL</a:t>
            </a:r>
            <a:endParaRPr lang="es-CO" dirty="0"/>
          </a:p>
        </p:txBody>
      </p:sp>
      <p:pic>
        <p:nvPicPr>
          <p:cNvPr id="4" name="3 Imagen">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9712" y="1700808"/>
            <a:ext cx="5468273" cy="4320480"/>
          </a:xfrm>
          <a:prstGeom prst="rect">
            <a:avLst/>
          </a:prstGeom>
        </p:spPr>
      </p:pic>
      <p:sp>
        <p:nvSpPr>
          <p:cNvPr id="5" name="4 CuadroTexto">
            <a:hlinkClick r:id="rId2" action="ppaction://hlinkfile"/>
          </p:cNvPr>
          <p:cNvSpPr txBox="1"/>
          <p:nvPr/>
        </p:nvSpPr>
        <p:spPr>
          <a:xfrm>
            <a:off x="6948264" y="5176356"/>
            <a:ext cx="1228471" cy="523220"/>
          </a:xfrm>
          <a:prstGeom prst="rect">
            <a:avLst/>
          </a:prstGeom>
          <a:noFill/>
        </p:spPr>
        <p:txBody>
          <a:bodyPr wrap="square" rtlCol="0">
            <a:spAutoFit/>
          </a:bodyPr>
          <a:lstStyle/>
          <a:p>
            <a:pPr algn="ctr"/>
            <a:r>
              <a:rPr lang="es-CO" sz="1400" dirty="0" smtClean="0">
                <a:hlinkClick r:id="rId2" action="ppaction://hlinkfile"/>
              </a:rPr>
              <a:t>HISTORIA DEL SOFTWARE</a:t>
            </a:r>
            <a:endParaRPr lang="es-CO" sz="1400" dirty="0"/>
          </a:p>
        </p:txBody>
      </p:sp>
    </p:spTree>
    <p:extLst>
      <p:ext uri="{BB962C8B-B14F-4D97-AF65-F5344CB8AC3E}">
        <p14:creationId xmlns:p14="http://schemas.microsoft.com/office/powerpoint/2010/main" val="10545552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7056784" cy="1080120"/>
          </a:xfrm>
        </p:spPr>
        <p:style>
          <a:lnRef idx="1">
            <a:schemeClr val="accent4"/>
          </a:lnRef>
          <a:fillRef idx="2">
            <a:schemeClr val="accent4"/>
          </a:fillRef>
          <a:effectRef idx="1">
            <a:schemeClr val="accent4"/>
          </a:effectRef>
          <a:fontRef idx="minor">
            <a:schemeClr val="dk1"/>
          </a:fontRef>
        </p:style>
        <p:txBody>
          <a:bodyPr/>
          <a:lstStyle/>
          <a:p>
            <a:r>
              <a:rPr lang="es-CO" dirty="0" smtClean="0">
                <a:latin typeface="Algerian" pitchFamily="82" charset="0"/>
              </a:rPr>
              <a:t>SOFTWARE</a:t>
            </a:r>
            <a:endParaRPr lang="es-CO" dirty="0">
              <a:latin typeface="Algerian" pitchFamily="82" charset="0"/>
            </a:endParaRPr>
          </a:p>
        </p:txBody>
      </p:sp>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32909" y="4005064"/>
            <a:ext cx="2486050" cy="1988840"/>
          </a:xfrm>
          <a:prstGeom prst="roundRect">
            <a:avLst>
              <a:gd name="adj" fmla="val 16667"/>
            </a:avLst>
          </a:prstGeom>
          <a:ln w="57150">
            <a:solidFill>
              <a:srgbClr val="00B0F0"/>
            </a:solidFill>
          </a:ln>
          <a:effectLst>
            <a:glow rad="63500">
              <a:schemeClr val="accent2">
                <a:satMod val="175000"/>
                <a:alpha val="40000"/>
              </a:schemeClr>
            </a:glow>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6" name="5 Rectángulo redondeado"/>
          <p:cNvSpPr/>
          <p:nvPr/>
        </p:nvSpPr>
        <p:spPr>
          <a:xfrm>
            <a:off x="1020059" y="2240035"/>
            <a:ext cx="7215011" cy="158417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dirty="0"/>
              <a:t>Es el conjunto de los programas de cómputo, procedimientos, reglas, documentación y datos asociados, que forman parte de las operaciones de un sistema de computación; lo cual permite aprovechar todos los recursos que el computador tiene, de manera que pueda resolver gran cantidad de problemas.</a:t>
            </a:r>
          </a:p>
        </p:txBody>
      </p:sp>
    </p:spTree>
    <p:extLst>
      <p:ext uri="{BB962C8B-B14F-4D97-AF65-F5344CB8AC3E}">
        <p14:creationId xmlns:p14="http://schemas.microsoft.com/office/powerpoint/2010/main" val="159643559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46448" y="764704"/>
            <a:ext cx="6923112" cy="1008112"/>
          </a:xfrm>
          <a:solidFill>
            <a:schemeClr val="bg2">
              <a:lumMod val="90000"/>
            </a:schemeClr>
          </a:solidFill>
        </p:spPr>
        <p:txBody>
          <a:bodyPr>
            <a:normAutofit fontScale="90000"/>
          </a:bodyPr>
          <a:lstStyle/>
          <a:p>
            <a:r>
              <a:rPr lang="es-CO" dirty="0" smtClean="0">
                <a:latin typeface="Algerian" pitchFamily="82" charset="0"/>
              </a:rPr>
              <a:t>INGENIERIA DE SOFTWARE</a:t>
            </a:r>
            <a:endParaRPr lang="es-CO" dirty="0">
              <a:latin typeface="Algerian" pitchFamily="82" charset="0"/>
            </a:endParaRPr>
          </a:p>
        </p:txBody>
      </p:sp>
      <p:sp>
        <p:nvSpPr>
          <p:cNvPr id="3" name="2 Marcador de contenido"/>
          <p:cNvSpPr>
            <a:spLocks noGrp="1"/>
          </p:cNvSpPr>
          <p:nvPr>
            <p:ph idx="1"/>
          </p:nvPr>
        </p:nvSpPr>
        <p:spPr>
          <a:xfrm>
            <a:off x="1007604" y="2204864"/>
            <a:ext cx="7200800" cy="1872208"/>
          </a:xfrm>
        </p:spPr>
        <p:style>
          <a:lnRef idx="1">
            <a:schemeClr val="accent6"/>
          </a:lnRef>
          <a:fillRef idx="2">
            <a:schemeClr val="accent6"/>
          </a:fillRef>
          <a:effectRef idx="1">
            <a:schemeClr val="accent6"/>
          </a:effectRef>
          <a:fontRef idx="minor">
            <a:schemeClr val="dk1"/>
          </a:fontRef>
        </p:style>
        <p:txBody>
          <a:bodyPr>
            <a:noAutofit/>
          </a:bodyPr>
          <a:lstStyle/>
          <a:p>
            <a:pPr marL="0" indent="0" algn="just">
              <a:buNone/>
            </a:pPr>
            <a:r>
              <a:rPr lang="es-CO" sz="1800" dirty="0" smtClean="0">
                <a:cs typeface="Arial" pitchFamily="34" charset="0"/>
              </a:rPr>
              <a:t>Es </a:t>
            </a:r>
            <a:r>
              <a:rPr lang="es-CO" sz="1800" dirty="0">
                <a:cs typeface="Arial" pitchFamily="34" charset="0"/>
              </a:rPr>
              <a:t>una disciplina o área de la Informática que ofrece métodos y técnicas para desarrollar y mantener software de calidad que resuelven problemas de todo </a:t>
            </a:r>
            <a:r>
              <a:rPr lang="es-CO" sz="1800" dirty="0" smtClean="0">
                <a:cs typeface="Arial" pitchFamily="34" charset="0"/>
              </a:rPr>
              <a:t>tipo.</a:t>
            </a:r>
          </a:p>
          <a:p>
            <a:pPr marL="0" indent="0" algn="just">
              <a:buNone/>
            </a:pPr>
            <a:r>
              <a:rPr lang="es-CO" sz="1800" dirty="0" smtClean="0">
                <a:cs typeface="Arial" pitchFamily="34" charset="0"/>
              </a:rPr>
              <a:t>Incluye </a:t>
            </a:r>
            <a:r>
              <a:rPr lang="es-CO" sz="1800" dirty="0">
                <a:cs typeface="Arial" pitchFamily="34" charset="0"/>
              </a:rPr>
              <a:t>el análisis previo de la situación, el diseño del proyecto, el desarrollo del software, las pruebas necesarias para confirmar su correcto funcionamiento y la implementación del sistema.</a:t>
            </a:r>
            <a:r>
              <a:rPr lang="es-CO" dirty="0"/>
              <a:t/>
            </a:r>
            <a:br>
              <a:rPr lang="es-CO" dirty="0"/>
            </a:br>
            <a:endParaRPr lang="es-CO" dirty="0"/>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4437112"/>
            <a:ext cx="3528392" cy="1584176"/>
          </a:xfrm>
          <a:prstGeom prst="round2DiagRect">
            <a:avLst>
              <a:gd name="adj1" fmla="val 16667"/>
              <a:gd name="adj2" fmla="val 0"/>
            </a:avLst>
          </a:prstGeom>
          <a:ln w="88900" cap="sq">
            <a:solidFill>
              <a:schemeClr val="tx2">
                <a:lumMod val="60000"/>
                <a:lumOff val="40000"/>
              </a:schemeClr>
            </a:solidFill>
            <a:miter lim="800000"/>
          </a:ln>
          <a:effectLst>
            <a:glow rad="63500">
              <a:schemeClr val="accent4">
                <a:satMod val="175000"/>
                <a:alpha val="40000"/>
              </a:schemeClr>
            </a:glow>
            <a:outerShdw blurRad="254000" algn="tl" rotWithShape="0">
              <a:srgbClr val="000000">
                <a:alpha val="43000"/>
              </a:srgbClr>
            </a:outerShdw>
          </a:effectLst>
        </p:spPr>
      </p:pic>
    </p:spTree>
    <p:extLst>
      <p:ext uri="{BB962C8B-B14F-4D97-AF65-F5344CB8AC3E}">
        <p14:creationId xmlns:p14="http://schemas.microsoft.com/office/powerpoint/2010/main" val="339887137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20688"/>
            <a:ext cx="6965245" cy="504056"/>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es-CO" dirty="0" smtClean="0">
                <a:latin typeface="Algerian" pitchFamily="82" charset="0"/>
              </a:rPr>
              <a:t>PROCESOS DE SOFTWARE</a:t>
            </a:r>
            <a:endParaRPr lang="es-CO" dirty="0">
              <a:latin typeface="Algerian" pitchFamily="82" charset="0"/>
            </a:endParaRPr>
          </a:p>
        </p:txBody>
      </p:sp>
      <p:sp>
        <p:nvSpPr>
          <p:cNvPr id="4" name="3 Rectángulo redondeado"/>
          <p:cNvSpPr/>
          <p:nvPr/>
        </p:nvSpPr>
        <p:spPr>
          <a:xfrm>
            <a:off x="1018215" y="1492424"/>
            <a:ext cx="7128792" cy="56842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CO" sz="1460" b="1" dirty="0">
                <a:latin typeface="Arial" pitchFamily="34" charset="0"/>
                <a:cs typeface="Arial" pitchFamily="34" charset="0"/>
              </a:rPr>
              <a:t>Planificación: </a:t>
            </a:r>
            <a:r>
              <a:rPr lang="es-CO" sz="1460" dirty="0">
                <a:latin typeface="Arial" pitchFamily="34" charset="0"/>
                <a:cs typeface="Arial" pitchFamily="34" charset="0"/>
              </a:rPr>
              <a:t>La importante tarea a la hora de crear un producto de software es obtener los requisitos o el análisis de los requisitos. </a:t>
            </a:r>
          </a:p>
        </p:txBody>
      </p:sp>
      <p:sp>
        <p:nvSpPr>
          <p:cNvPr id="5" name="4 Rectángulo redondeado"/>
          <p:cNvSpPr/>
          <p:nvPr/>
        </p:nvSpPr>
        <p:spPr>
          <a:xfrm>
            <a:off x="1018215" y="2060848"/>
            <a:ext cx="7128792" cy="64807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es-CO" sz="1460" dirty="0">
                <a:latin typeface="Arial" pitchFamily="34" charset="0"/>
                <a:cs typeface="Arial" pitchFamily="34" charset="0"/>
              </a:rPr>
              <a:t>L</a:t>
            </a:r>
            <a:r>
              <a:rPr lang="es-CO" sz="1460" b="1" dirty="0">
                <a:latin typeface="Arial" pitchFamily="34" charset="0"/>
                <a:cs typeface="Arial" pitchFamily="34" charset="0"/>
              </a:rPr>
              <a:t>a implementación: </a:t>
            </a:r>
            <a:r>
              <a:rPr lang="es-CO" sz="1460" dirty="0">
                <a:latin typeface="Arial" pitchFamily="34" charset="0"/>
                <a:cs typeface="Arial" pitchFamily="34" charset="0"/>
              </a:rPr>
              <a:t>es parte del proceso en el que los ingenieros de software programan el código para el proyecto.</a:t>
            </a:r>
          </a:p>
        </p:txBody>
      </p:sp>
      <p:sp>
        <p:nvSpPr>
          <p:cNvPr id="6" name="5 Rectángulo redondeado"/>
          <p:cNvSpPr/>
          <p:nvPr/>
        </p:nvSpPr>
        <p:spPr>
          <a:xfrm>
            <a:off x="1004182" y="2708920"/>
            <a:ext cx="7128792" cy="720080"/>
          </a:xfrm>
          <a:prstGeom prst="roundRect">
            <a:avLst/>
          </a:prstGeom>
          <a:solidFill>
            <a:schemeClr val="bg2">
              <a:lumMod val="75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just"/>
            <a:r>
              <a:rPr lang="es-CO" sz="1450" b="1" dirty="0">
                <a:latin typeface="Arial" pitchFamily="34" charset="0"/>
                <a:cs typeface="Arial" pitchFamily="34" charset="0"/>
              </a:rPr>
              <a:t>Las pruebas de software </a:t>
            </a:r>
            <a:r>
              <a:rPr lang="es-CO" sz="1450" dirty="0">
                <a:latin typeface="Arial" pitchFamily="34" charset="0"/>
                <a:cs typeface="Arial" pitchFamily="34" charset="0"/>
              </a:rPr>
              <a:t>son parte esencial del proceso de desarrollo del software. Esta parte del proceso tiene la función de detectar los errores de software lo antes posible.</a:t>
            </a:r>
          </a:p>
        </p:txBody>
      </p:sp>
      <p:sp>
        <p:nvSpPr>
          <p:cNvPr id="7" name="6 Rectángulo redondeado"/>
          <p:cNvSpPr/>
          <p:nvPr/>
        </p:nvSpPr>
        <p:spPr>
          <a:xfrm>
            <a:off x="1018215" y="3443236"/>
            <a:ext cx="7128792" cy="70584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50" b="1" dirty="0">
                <a:solidFill>
                  <a:schemeClr val="tx1"/>
                </a:solidFill>
                <a:latin typeface="Arial" pitchFamily="34" charset="0"/>
                <a:cs typeface="Arial" pitchFamily="34" charset="0"/>
              </a:rPr>
              <a:t>La documentación </a:t>
            </a:r>
            <a:r>
              <a:rPr lang="es-CO" sz="1450" dirty="0">
                <a:solidFill>
                  <a:schemeClr val="tx1"/>
                </a:solidFill>
                <a:latin typeface="Arial" pitchFamily="34" charset="0"/>
                <a:cs typeface="Arial" pitchFamily="34" charset="0"/>
              </a:rPr>
              <a:t>del diseño interno del software con el objetivo de facilitar su mejora y su mantenimiento se realiza a lo largo del proyecto. Esto puede incluir la documentación de un API, tanto interior como exterior.</a:t>
            </a:r>
          </a:p>
        </p:txBody>
      </p:sp>
      <p:sp>
        <p:nvSpPr>
          <p:cNvPr id="8" name="7 Rectángulo redondeado"/>
          <p:cNvSpPr/>
          <p:nvPr/>
        </p:nvSpPr>
        <p:spPr>
          <a:xfrm>
            <a:off x="1018215" y="4149080"/>
            <a:ext cx="7128792" cy="576064"/>
          </a:xfrm>
          <a:prstGeom prst="roundRect">
            <a:avLst/>
          </a:prstGeom>
          <a:solidFill>
            <a:srgbClr val="FF99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60" b="1" dirty="0">
                <a:solidFill>
                  <a:schemeClr val="tx1"/>
                </a:solidFill>
                <a:latin typeface="Arial" pitchFamily="34" charset="0"/>
                <a:cs typeface="Arial" pitchFamily="34" charset="0"/>
              </a:rPr>
              <a:t>El despliegue</a:t>
            </a:r>
            <a:r>
              <a:rPr lang="es-CO" sz="1460" dirty="0">
                <a:solidFill>
                  <a:schemeClr val="tx1"/>
                </a:solidFill>
                <a:latin typeface="Arial" pitchFamily="34" charset="0"/>
                <a:cs typeface="Arial" pitchFamily="34" charset="0"/>
              </a:rPr>
              <a:t> comienza cuando el código ha sido suficientemente probado, ha sido aprobado para su liberación y ha sido distribuido en el entorno de producción.</a:t>
            </a:r>
          </a:p>
        </p:txBody>
      </p:sp>
      <p:sp>
        <p:nvSpPr>
          <p:cNvPr id="9" name="8 Rectángulo redondeado"/>
          <p:cNvSpPr/>
          <p:nvPr/>
        </p:nvSpPr>
        <p:spPr>
          <a:xfrm>
            <a:off x="1018215" y="4725144"/>
            <a:ext cx="7128792" cy="720080"/>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60" b="1" dirty="0">
                <a:solidFill>
                  <a:schemeClr val="tx1"/>
                </a:solidFill>
                <a:latin typeface="Arial" pitchFamily="34" charset="0"/>
                <a:cs typeface="Arial" pitchFamily="34" charset="0"/>
              </a:rPr>
              <a:t>Entrenamiento y soporte para el software</a:t>
            </a:r>
            <a:r>
              <a:rPr lang="es-CO" sz="1460" dirty="0">
                <a:solidFill>
                  <a:schemeClr val="tx1"/>
                </a:solidFill>
                <a:latin typeface="Arial" pitchFamily="34" charset="0"/>
                <a:cs typeface="Arial" pitchFamily="34" charset="0"/>
              </a:rPr>
              <a:t> Los usuarios, por naturaleza, se oponen al cambio porque conlleva una cierta inseguridad, es por ello que es fundamental instruir de forma adecuada a los futuros usuarios del software.</a:t>
            </a:r>
          </a:p>
        </p:txBody>
      </p:sp>
      <p:sp>
        <p:nvSpPr>
          <p:cNvPr id="11" name="10 Rectángulo redondeado"/>
          <p:cNvSpPr/>
          <p:nvPr/>
        </p:nvSpPr>
        <p:spPr>
          <a:xfrm>
            <a:off x="1051929" y="5445224"/>
            <a:ext cx="7128792" cy="72008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s-CO" sz="1460" b="1" dirty="0">
                <a:solidFill>
                  <a:schemeClr val="tx1"/>
                </a:solidFill>
                <a:latin typeface="Arial" pitchFamily="34" charset="0"/>
                <a:cs typeface="Arial" pitchFamily="34" charset="0"/>
              </a:rPr>
              <a:t>El mantenimiento</a:t>
            </a:r>
            <a:r>
              <a:rPr lang="es-CO" sz="1460" dirty="0">
                <a:solidFill>
                  <a:schemeClr val="tx1"/>
                </a:solidFill>
                <a:latin typeface="Arial" pitchFamily="34" charset="0"/>
                <a:cs typeface="Arial" pitchFamily="34" charset="0"/>
              </a:rPr>
              <a:t> </a:t>
            </a:r>
            <a:r>
              <a:rPr lang="es-CO" sz="1460" b="1" dirty="0">
                <a:solidFill>
                  <a:schemeClr val="tx1"/>
                </a:solidFill>
                <a:latin typeface="Arial" pitchFamily="34" charset="0"/>
                <a:cs typeface="Arial" pitchFamily="34" charset="0"/>
              </a:rPr>
              <a:t>o mejora del software </a:t>
            </a:r>
            <a:r>
              <a:rPr lang="es-CO" sz="1460" dirty="0">
                <a:solidFill>
                  <a:schemeClr val="tx1"/>
                </a:solidFill>
                <a:latin typeface="Arial" pitchFamily="34" charset="0"/>
                <a:cs typeface="Arial" pitchFamily="34" charset="0"/>
              </a:rPr>
              <a:t>de un software con problemas recientemente desplegado, puede requerir más tiempo que el desarrollo inicial del software. </a:t>
            </a:r>
            <a:endParaRPr lang="es-CO" sz="1460" dirty="0">
              <a:solidFill>
                <a:schemeClr val="tx1"/>
              </a:solidFill>
            </a:endParaRPr>
          </a:p>
        </p:txBody>
      </p:sp>
    </p:spTree>
    <p:extLst>
      <p:ext uri="{BB962C8B-B14F-4D97-AF65-F5344CB8AC3E}">
        <p14:creationId xmlns:p14="http://schemas.microsoft.com/office/powerpoint/2010/main" val="58574581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692696"/>
            <a:ext cx="6965245" cy="576064"/>
          </a:xfrm>
        </p:spPr>
        <p:style>
          <a:lnRef idx="1">
            <a:schemeClr val="accent3"/>
          </a:lnRef>
          <a:fillRef idx="3">
            <a:schemeClr val="accent3"/>
          </a:fillRef>
          <a:effectRef idx="2">
            <a:schemeClr val="accent3"/>
          </a:effectRef>
          <a:fontRef idx="minor">
            <a:schemeClr val="lt1"/>
          </a:fontRef>
        </p:style>
        <p:txBody>
          <a:bodyPr>
            <a:normAutofit fontScale="90000"/>
          </a:bodyPr>
          <a:lstStyle/>
          <a:p>
            <a:r>
              <a:rPr lang="es-CO" dirty="0" smtClean="0">
                <a:latin typeface="Algerian" pitchFamily="82" charset="0"/>
              </a:rPr>
              <a:t>CASE</a:t>
            </a:r>
            <a:endParaRPr lang="es-CO" dirty="0">
              <a:latin typeface="Algerian" pitchFamily="82" charset="0"/>
            </a:endParaRPr>
          </a:p>
        </p:txBody>
      </p:sp>
      <p:sp>
        <p:nvSpPr>
          <p:cNvPr id="3" name="2 Marcador de contenido"/>
          <p:cNvSpPr>
            <a:spLocks noGrp="1"/>
          </p:cNvSpPr>
          <p:nvPr>
            <p:ph idx="1"/>
          </p:nvPr>
        </p:nvSpPr>
        <p:spPr>
          <a:xfrm>
            <a:off x="971600" y="1412776"/>
            <a:ext cx="7272808" cy="3528392"/>
          </a:xfrm>
        </p:spPr>
        <p:style>
          <a:lnRef idx="1">
            <a:schemeClr val="accent5"/>
          </a:lnRef>
          <a:fillRef idx="2">
            <a:schemeClr val="accent5"/>
          </a:fillRef>
          <a:effectRef idx="1">
            <a:schemeClr val="accent5"/>
          </a:effectRef>
          <a:fontRef idx="minor">
            <a:schemeClr val="dk1"/>
          </a:fontRef>
        </p:style>
        <p:txBody>
          <a:bodyPr>
            <a:noAutofit/>
          </a:bodyPr>
          <a:lstStyle/>
          <a:p>
            <a:pPr marL="0" indent="0" algn="just">
              <a:buNone/>
            </a:pPr>
            <a:r>
              <a:rPr lang="es-CO" sz="2000" dirty="0">
                <a:latin typeface="Arial" pitchFamily="34" charset="0"/>
                <a:cs typeface="Arial" pitchFamily="34" charset="0"/>
              </a:rPr>
              <a:t>Ingeniería de Software Asistida por Computadora) son diversas aplicaciones informáticas o programas informáticos destinadas a aumentar la productividad </a:t>
            </a:r>
            <a:r>
              <a:rPr lang="es-CO" sz="2000" dirty="0" smtClean="0">
                <a:latin typeface="Arial" pitchFamily="34" charset="0"/>
                <a:cs typeface="Arial" pitchFamily="34" charset="0"/>
              </a:rPr>
              <a:t>(calidad) en </a:t>
            </a:r>
            <a:r>
              <a:rPr lang="es-CO" sz="2000" dirty="0">
                <a:latin typeface="Arial" pitchFamily="34" charset="0"/>
                <a:cs typeface="Arial" pitchFamily="34" charset="0"/>
              </a:rPr>
              <a:t>el desarrollo de software reduciendo el costo de las mismas en términos de tiempo y </a:t>
            </a:r>
            <a:r>
              <a:rPr lang="es-CO" sz="2000" dirty="0" smtClean="0">
                <a:latin typeface="Arial" pitchFamily="34" charset="0"/>
                <a:cs typeface="Arial" pitchFamily="34" charset="0"/>
              </a:rPr>
              <a:t>de dinero.</a:t>
            </a:r>
          </a:p>
          <a:p>
            <a:pPr marL="0" indent="0" algn="just">
              <a:buNone/>
            </a:pPr>
            <a:r>
              <a:rPr lang="es-CO" sz="2000" dirty="0">
                <a:latin typeface="Arial" pitchFamily="34" charset="0"/>
                <a:cs typeface="Arial" pitchFamily="34" charset="0"/>
              </a:rPr>
              <a:t>Estas herramientas pueden ayudar en todos los aspectos del ciclo de vida de desarrollo del software en tareas como el proceso de realizar un diseño del proyecto, cálculo de costos, implementación de parte del código automáticamente con el diseño dado, compilación automática, documentación o detección de errores entre </a:t>
            </a:r>
            <a:r>
              <a:rPr lang="es-CO" sz="2000" dirty="0" smtClean="0">
                <a:latin typeface="Arial" pitchFamily="34" charset="0"/>
                <a:cs typeface="Arial" pitchFamily="34" charset="0"/>
              </a:rPr>
              <a:t>otras.</a:t>
            </a:r>
          </a:p>
          <a:p>
            <a:pPr marL="0" indent="0" algn="just">
              <a:buNone/>
            </a:pPr>
            <a:endParaRPr lang="es-CO" sz="2200" dirty="0">
              <a:latin typeface="Arial" pitchFamily="34" charset="0"/>
              <a:cs typeface="Arial" pitchFamily="34" charset="0"/>
            </a:endParaRPr>
          </a:p>
        </p:txBody>
      </p:sp>
      <p:pic>
        <p:nvPicPr>
          <p:cNvPr id="4" name="3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992845">
            <a:off x="6737697" y="4883578"/>
            <a:ext cx="1736121" cy="1302091"/>
          </a:xfrm>
          <a:prstGeom prst="roundRect">
            <a:avLst>
              <a:gd name="adj" fmla="val 4167"/>
            </a:avLst>
          </a:prstGeom>
          <a:solidFill>
            <a:srgbClr val="FFFFFF"/>
          </a:solidFill>
          <a:ln w="76200" cap="sq">
            <a:solidFill>
              <a:srgbClr val="FF999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478115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827584" y="1772815"/>
            <a:ext cx="7488832" cy="3528393"/>
          </a:xfrm>
          <a:solidFill>
            <a:srgbClr val="66CCFF"/>
          </a:solidFill>
        </p:spPr>
        <p:txBody>
          <a:bodyPr>
            <a:normAutofit fontScale="40000" lnSpcReduction="20000"/>
          </a:bodyPr>
          <a:lstStyle/>
          <a:p>
            <a:pPr algn="just"/>
            <a:r>
              <a:rPr lang="es-CO" sz="4000" b="1" dirty="0">
                <a:latin typeface="Arial" pitchFamily="34" charset="0"/>
                <a:cs typeface="Arial" pitchFamily="34" charset="0"/>
              </a:rPr>
              <a:t>Un buen software debe ser </a:t>
            </a:r>
            <a:r>
              <a:rPr lang="es-CO" sz="4000" b="1" dirty="0" smtClean="0">
                <a:latin typeface="Arial" pitchFamily="34" charset="0"/>
                <a:cs typeface="Arial" pitchFamily="34" charset="0"/>
              </a:rPr>
              <a:t>rápido: </a:t>
            </a:r>
            <a:r>
              <a:rPr lang="es-CO" sz="4000" dirty="0" smtClean="0">
                <a:latin typeface="Arial" pitchFamily="34" charset="0"/>
                <a:cs typeface="Arial" pitchFamily="34" charset="0"/>
              </a:rPr>
              <a:t>Puede tener </a:t>
            </a:r>
            <a:r>
              <a:rPr lang="es-CO" sz="4000" dirty="0">
                <a:latin typeface="Arial" pitchFamily="34" charset="0"/>
                <a:cs typeface="Arial" pitchFamily="34" charset="0"/>
              </a:rPr>
              <a:t>o no un código optimizado, pero el usuario final debe sentir que para lo que usa el programa el tiempo que tarda en hacer las </a:t>
            </a:r>
            <a:r>
              <a:rPr lang="es-CO" sz="4000" dirty="0" smtClean="0">
                <a:latin typeface="Arial" pitchFamily="34" charset="0"/>
                <a:cs typeface="Arial" pitchFamily="34" charset="0"/>
              </a:rPr>
              <a:t>cosas </a:t>
            </a:r>
            <a:r>
              <a:rPr lang="es-CO" sz="4000" dirty="0">
                <a:latin typeface="Arial" pitchFamily="34" charset="0"/>
                <a:cs typeface="Arial" pitchFamily="34" charset="0"/>
              </a:rPr>
              <a:t>es </a:t>
            </a:r>
            <a:r>
              <a:rPr lang="es-CO" sz="4000" dirty="0" smtClean="0">
                <a:latin typeface="Arial" pitchFamily="34" charset="0"/>
                <a:cs typeface="Arial" pitchFamily="34" charset="0"/>
              </a:rPr>
              <a:t>normal.</a:t>
            </a:r>
          </a:p>
          <a:p>
            <a:pPr marL="0" indent="0" algn="just">
              <a:buNone/>
            </a:pPr>
            <a:endParaRPr lang="es-CO" sz="3500" dirty="0" smtClean="0">
              <a:latin typeface="Arial" pitchFamily="34" charset="0"/>
              <a:cs typeface="Arial" pitchFamily="34" charset="0"/>
            </a:endParaRPr>
          </a:p>
          <a:p>
            <a:pPr algn="just"/>
            <a:r>
              <a:rPr lang="es-CO" sz="4000" b="1" dirty="0">
                <a:latin typeface="Arial" pitchFamily="34" charset="0"/>
                <a:cs typeface="Arial" pitchFamily="34" charset="0"/>
              </a:rPr>
              <a:t>Un buen software debe ser estable</a:t>
            </a:r>
            <a:r>
              <a:rPr lang="es-CO" sz="4000" dirty="0">
                <a:latin typeface="Arial" pitchFamily="34" charset="0"/>
                <a:cs typeface="Arial" pitchFamily="34" charset="0"/>
              </a:rPr>
              <a:t>: Una fija es la confiabilidad que debe generar un programa, una buena aplicación no te debe dejar a mitad del camino con todo el trabajo hecho en un procesador de </a:t>
            </a:r>
            <a:r>
              <a:rPr lang="es-CO" sz="4000" dirty="0" smtClean="0">
                <a:latin typeface="Arial" pitchFamily="34" charset="0"/>
                <a:cs typeface="Arial" pitchFamily="34" charset="0"/>
              </a:rPr>
              <a:t>textos.</a:t>
            </a:r>
          </a:p>
          <a:p>
            <a:pPr marL="0" indent="0" algn="just">
              <a:buNone/>
            </a:pPr>
            <a:endParaRPr lang="es-CO" sz="3500" dirty="0" smtClean="0">
              <a:latin typeface="Arial" pitchFamily="34" charset="0"/>
              <a:cs typeface="Arial" pitchFamily="34" charset="0"/>
            </a:endParaRPr>
          </a:p>
          <a:p>
            <a:pPr algn="just"/>
            <a:r>
              <a:rPr lang="es-CO" sz="4000" b="1" dirty="0">
                <a:latin typeface="Arial" pitchFamily="34" charset="0"/>
                <a:cs typeface="Arial" pitchFamily="34" charset="0"/>
              </a:rPr>
              <a:t>Un buen software debe ser usable e intuitivo</a:t>
            </a:r>
            <a:r>
              <a:rPr lang="es-CO" sz="4000" dirty="0">
                <a:latin typeface="Arial" pitchFamily="34" charset="0"/>
                <a:cs typeface="Arial" pitchFamily="34" charset="0"/>
              </a:rPr>
              <a:t>: De nada sirve que programes algo con miles opciones si no las colocas de una manera de que el usuario pueda encontrarlas y </a:t>
            </a:r>
            <a:r>
              <a:rPr lang="es-CO" sz="4000" dirty="0" smtClean="0">
                <a:latin typeface="Arial" pitchFamily="34" charset="0"/>
                <a:cs typeface="Arial" pitchFamily="34" charset="0"/>
              </a:rPr>
              <a:t>utilizarlas de una manera eficaz. </a:t>
            </a:r>
          </a:p>
          <a:p>
            <a:pPr marL="0" indent="0" algn="just">
              <a:buNone/>
            </a:pPr>
            <a:endParaRPr lang="es-CO" sz="3500" dirty="0" smtClean="0">
              <a:latin typeface="Arial" pitchFamily="34" charset="0"/>
              <a:cs typeface="Arial" pitchFamily="34" charset="0"/>
            </a:endParaRPr>
          </a:p>
          <a:p>
            <a:pPr algn="just"/>
            <a:r>
              <a:rPr lang="es-CO" sz="4000" b="1" dirty="0">
                <a:latin typeface="Arial" pitchFamily="34" charset="0"/>
                <a:cs typeface="Arial" pitchFamily="34" charset="0"/>
              </a:rPr>
              <a:t>Un buen software debe actualizarse </a:t>
            </a:r>
            <a:r>
              <a:rPr lang="es-CO" sz="4000" b="1" dirty="0" smtClean="0">
                <a:latin typeface="Arial" pitchFamily="34" charset="0"/>
                <a:cs typeface="Arial" pitchFamily="34" charset="0"/>
              </a:rPr>
              <a:t>silenciosamente</a:t>
            </a:r>
          </a:p>
          <a:p>
            <a:pPr marL="0" indent="0" algn="just">
              <a:buNone/>
            </a:pPr>
            <a:endParaRPr lang="es-CO" sz="3500" b="1" dirty="0" smtClean="0">
              <a:latin typeface="Arial" pitchFamily="34" charset="0"/>
              <a:cs typeface="Arial" pitchFamily="34" charset="0"/>
            </a:endParaRPr>
          </a:p>
          <a:p>
            <a:pPr algn="just"/>
            <a:r>
              <a:rPr lang="es-CO" sz="4000" b="1" dirty="0">
                <a:latin typeface="Arial" pitchFamily="34" charset="0"/>
                <a:cs typeface="Arial" pitchFamily="34" charset="0"/>
              </a:rPr>
              <a:t>Un buen software debe ser </a:t>
            </a:r>
            <a:r>
              <a:rPr lang="es-CO" sz="4000" b="1" i="1" dirty="0" smtClean="0">
                <a:latin typeface="Arial" pitchFamily="34" charset="0"/>
                <a:cs typeface="Arial" pitchFamily="34" charset="0"/>
              </a:rPr>
              <a:t>inteligente </a:t>
            </a:r>
            <a:r>
              <a:rPr lang="es-CO" sz="4000" dirty="0" smtClean="0">
                <a:latin typeface="Arial" pitchFamily="34" charset="0"/>
                <a:cs typeface="Arial" pitchFamily="34" charset="0"/>
              </a:rPr>
              <a:t>Esta </a:t>
            </a:r>
            <a:r>
              <a:rPr lang="es-CO" sz="4000" dirty="0">
                <a:latin typeface="Arial" pitchFamily="34" charset="0"/>
                <a:cs typeface="Arial" pitchFamily="34" charset="0"/>
              </a:rPr>
              <a:t>característica se refiere a la facilidad con la que el texto del programa comunica las ideas subyacentes.</a:t>
            </a:r>
            <a:endParaRPr lang="es-CO" sz="4000" b="1" i="1" dirty="0" smtClean="0">
              <a:latin typeface="Arial" pitchFamily="34" charset="0"/>
              <a:cs typeface="Arial" pitchFamily="34" charset="0"/>
            </a:endParaRPr>
          </a:p>
          <a:p>
            <a:pPr algn="just"/>
            <a:endParaRPr lang="es-CO" dirty="0"/>
          </a:p>
        </p:txBody>
      </p:sp>
      <p:pic>
        <p:nvPicPr>
          <p:cNvPr id="5" name="4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9603917">
            <a:off x="312188" y="5477762"/>
            <a:ext cx="1356397" cy="904265"/>
          </a:xfrm>
          <a:prstGeom prst="rect">
            <a:avLst/>
          </a:prstGeom>
          <a:ln w="38100">
            <a:solidFill>
              <a:srgbClr val="FF4343"/>
            </a:solidFill>
          </a:ln>
        </p:spPr>
      </p:pic>
      <p:sp>
        <p:nvSpPr>
          <p:cNvPr id="6" name="5 Redondear rectángulo de esquina diagonal"/>
          <p:cNvSpPr/>
          <p:nvPr/>
        </p:nvSpPr>
        <p:spPr>
          <a:xfrm>
            <a:off x="1043609" y="692696"/>
            <a:ext cx="7056784" cy="828092"/>
          </a:xfrm>
          <a:prstGeom prst="round2Diag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O" sz="2800" dirty="0">
                <a:latin typeface="Algerian" pitchFamily="82" charset="0"/>
              </a:rPr>
              <a:t>CARACTERISTICAS DE UN BUEN SOFTWARE</a:t>
            </a:r>
            <a:endParaRPr lang="es-CO" sz="2800" dirty="0"/>
          </a:p>
        </p:txBody>
      </p:sp>
      <p:pic>
        <p:nvPicPr>
          <p:cNvPr id="4" name="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432920">
            <a:off x="7325620" y="5485866"/>
            <a:ext cx="1302609" cy="977520"/>
          </a:xfrm>
          <a:prstGeom prst="rect">
            <a:avLst/>
          </a:prstGeom>
          <a:ln w="38100">
            <a:solidFill>
              <a:srgbClr val="FF0000"/>
            </a:solidFill>
          </a:ln>
        </p:spPr>
      </p:pic>
    </p:spTree>
    <p:extLst>
      <p:ext uri="{BB962C8B-B14F-4D97-AF65-F5344CB8AC3E}">
        <p14:creationId xmlns:p14="http://schemas.microsoft.com/office/powerpoint/2010/main" val="2521690204"/>
      </p:ext>
    </p:extLst>
  </p:cSld>
  <p:clrMapOvr>
    <a:masterClrMapping/>
  </p:clrMapOvr>
  <p:transition spd="slow">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es-CO"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rPr>
              <a:t>Conclusión</a:t>
            </a:r>
            <a:endParaRPr lang="es-CO"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lgerian" pitchFamily="82" charset="0"/>
            </a:endParaRPr>
          </a:p>
        </p:txBody>
      </p:sp>
      <p:sp>
        <p:nvSpPr>
          <p:cNvPr id="3" name="2 Marcador de contenido"/>
          <p:cNvSpPr>
            <a:spLocks noGrp="1"/>
          </p:cNvSpPr>
          <p:nvPr>
            <p:ph idx="1"/>
          </p:nvPr>
        </p:nvSpPr>
        <p:spPr>
          <a:xfrm>
            <a:off x="1115616" y="2564904"/>
            <a:ext cx="6912768" cy="3312369"/>
          </a:xfrm>
        </p:spPr>
        <p:style>
          <a:lnRef idx="1">
            <a:schemeClr val="accent4"/>
          </a:lnRef>
          <a:fillRef idx="2">
            <a:schemeClr val="accent4"/>
          </a:fillRef>
          <a:effectRef idx="1">
            <a:schemeClr val="accent4"/>
          </a:effectRef>
          <a:fontRef idx="minor">
            <a:schemeClr val="dk1"/>
          </a:fontRef>
        </p:style>
        <p:txBody>
          <a:bodyPr>
            <a:normAutofit fontScale="62500" lnSpcReduction="20000"/>
          </a:bodyPr>
          <a:lstStyle/>
          <a:p>
            <a:pPr marL="0" indent="0" algn="just">
              <a:buNone/>
            </a:pPr>
            <a:r>
              <a:rPr lang="es-CO" sz="3800" dirty="0" smtClean="0"/>
              <a:t>El software es sin duda una de las herramientas más importante en el área  de Sistemas, existen </a:t>
            </a:r>
            <a:r>
              <a:rPr lang="es-CO" sz="3800" dirty="0"/>
              <a:t>infinidades de programas pero a medida que las computadoras se vuelven </a:t>
            </a:r>
            <a:r>
              <a:rPr lang="es-CO" sz="3800" dirty="0" smtClean="0"/>
              <a:t>más </a:t>
            </a:r>
            <a:r>
              <a:rPr lang="es-CO" sz="3800" dirty="0"/>
              <a:t>populares, los desarrolladores de software, constantemente están sacando programas para quitar las tediosas tareas personales y hacerlas mas divertidas</a:t>
            </a:r>
            <a:r>
              <a:rPr lang="es-CO" sz="3800" dirty="0" smtClean="0"/>
              <a:t>.</a:t>
            </a:r>
            <a:r>
              <a:rPr lang="es-CO" sz="3800" dirty="0"/>
              <a:t> El software es imprescindible para cualquier sistema informático o basado en informática, puesto que sin él, este </a:t>
            </a:r>
            <a:r>
              <a:rPr lang="es-CO" sz="3800" dirty="0" smtClean="0"/>
              <a:t>no funcionaría.</a:t>
            </a:r>
            <a:endParaRPr lang="es-CO" dirty="0"/>
          </a:p>
        </p:txBody>
      </p:sp>
    </p:spTree>
    <p:extLst>
      <p:ext uri="{BB962C8B-B14F-4D97-AF65-F5344CB8AC3E}">
        <p14:creationId xmlns:p14="http://schemas.microsoft.com/office/powerpoint/2010/main" val="286577243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115616" y="692697"/>
            <a:ext cx="6965245" cy="864096"/>
          </a:xfrm>
          <a:solidFill>
            <a:schemeClr val="tx2">
              <a:lumMod val="75000"/>
            </a:schemeClr>
          </a:solidFill>
        </p:spPr>
        <p:txBody>
          <a:bodyPr>
            <a:normAutofit/>
          </a:bodyPr>
          <a:lstStyle/>
          <a:p>
            <a:r>
              <a:rPr lang="es-CO"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WEBGRAFIA</a:t>
            </a:r>
            <a:endParaRPr lang="es-CO"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3" name="2 Marcador de contenido"/>
          <p:cNvSpPr>
            <a:spLocks noGrp="1"/>
          </p:cNvSpPr>
          <p:nvPr>
            <p:ph idx="1"/>
          </p:nvPr>
        </p:nvSpPr>
        <p:spPr>
          <a:xfrm>
            <a:off x="1259632" y="2119256"/>
            <a:ext cx="6840760" cy="3758015"/>
          </a:xfrm>
          <a:blipFill>
            <a:blip r:embed="rId2"/>
            <a:tile tx="0" ty="0" sx="100000" sy="100000" flip="none" algn="tl"/>
          </a:blipFill>
        </p:spPr>
        <p:txBody>
          <a:bodyPr>
            <a:normAutofit fontScale="92500" lnSpcReduction="20000"/>
          </a:bodyPr>
          <a:lstStyle/>
          <a:p>
            <a:pPr>
              <a:buFont typeface="Wingdings" pitchFamily="2" charset="2"/>
              <a:buChar char="v"/>
            </a:pPr>
            <a:r>
              <a:rPr lang="es-CO" dirty="0" smtClean="0">
                <a:hlinkClick r:id="rId3"/>
              </a:rPr>
              <a:t>https://es.wikipedia.org/wiki/Software</a:t>
            </a:r>
            <a:endParaRPr lang="es-CO" dirty="0"/>
          </a:p>
          <a:p>
            <a:pPr>
              <a:buFont typeface="Wingdings" pitchFamily="2" charset="2"/>
              <a:buChar char="v"/>
            </a:pPr>
            <a:r>
              <a:rPr lang="es-CO" dirty="0" smtClean="0">
                <a:hlinkClick r:id="rId4"/>
              </a:rPr>
              <a:t>http://fraba.galeon.com/software.htm</a:t>
            </a:r>
            <a:endParaRPr lang="es-CO" dirty="0"/>
          </a:p>
          <a:p>
            <a:pPr>
              <a:buFont typeface="Wingdings" pitchFamily="2" charset="2"/>
              <a:buChar char="v"/>
            </a:pPr>
            <a:r>
              <a:rPr lang="es-CO" dirty="0" smtClean="0">
                <a:hlinkClick r:id="rId5"/>
              </a:rPr>
              <a:t>http://datateca.unad.edu.co/contenidos/301404/301404_ContenidoEnLinea/leccin_6__definicin_de_ingeniera_de_software.html</a:t>
            </a:r>
            <a:endParaRPr lang="es-CO" dirty="0"/>
          </a:p>
          <a:p>
            <a:pPr>
              <a:buFont typeface="Wingdings" pitchFamily="2" charset="2"/>
              <a:buChar char="v"/>
            </a:pPr>
            <a:r>
              <a:rPr lang="es-CO" dirty="0" smtClean="0">
                <a:hlinkClick r:id="rId6"/>
              </a:rPr>
              <a:t>https://es.wikipedia.org/wiki/Proceso_para_el_desarrollo_de_software</a:t>
            </a:r>
            <a:endParaRPr lang="es-CO" dirty="0"/>
          </a:p>
          <a:p>
            <a:pPr>
              <a:buFont typeface="Wingdings" pitchFamily="2" charset="2"/>
              <a:buChar char="v"/>
            </a:pPr>
            <a:r>
              <a:rPr lang="es-CO" dirty="0" smtClean="0">
                <a:hlinkClick r:id="rId7"/>
              </a:rPr>
              <a:t>https://es.wikipedia.org/wiki/Herramienta_CASE</a:t>
            </a:r>
            <a:endParaRPr lang="es-CO" dirty="0"/>
          </a:p>
          <a:p>
            <a:pPr>
              <a:buFont typeface="Wingdings" pitchFamily="2" charset="2"/>
              <a:buChar char="v"/>
            </a:pPr>
            <a:r>
              <a:rPr lang="es-CO" dirty="0" smtClean="0">
                <a:hlinkClick r:id="rId8"/>
              </a:rPr>
              <a:t>http://www.ongei.gob.pe/publica/metodologias/Lib5083/cap201.HTM</a:t>
            </a:r>
            <a:endParaRPr lang="es-CO" dirty="0" smtClean="0"/>
          </a:p>
          <a:p>
            <a:pPr>
              <a:buFont typeface="Wingdings" pitchFamily="2" charset="2"/>
              <a:buChar char="v"/>
            </a:pPr>
            <a:r>
              <a:rPr lang="es-CO" dirty="0">
                <a:hlinkClick r:id="rId9"/>
              </a:rPr>
              <a:t>http://iie.fing.edu.uy/investigacion/grupos/bicoti/bicoti1/SoftEngineering/softeng01.htm</a:t>
            </a:r>
            <a:endParaRPr lang="es-CO" dirty="0"/>
          </a:p>
          <a:p>
            <a:pPr>
              <a:buFont typeface="Wingdings" pitchFamily="2" charset="2"/>
              <a:buChar char="v"/>
            </a:pPr>
            <a:endParaRPr lang="es-CO" dirty="0" smtClean="0"/>
          </a:p>
          <a:p>
            <a:endParaRPr lang="es-CO" dirty="0" smtClean="0"/>
          </a:p>
          <a:p>
            <a:endParaRPr lang="es-CO" dirty="0" smtClean="0"/>
          </a:p>
          <a:p>
            <a:endParaRPr lang="es-CO" dirty="0" smtClean="0"/>
          </a:p>
          <a:p>
            <a:endParaRPr lang="es-CO" dirty="0"/>
          </a:p>
        </p:txBody>
      </p:sp>
    </p:spTree>
    <p:extLst>
      <p:ext uri="{BB962C8B-B14F-4D97-AF65-F5344CB8AC3E}">
        <p14:creationId xmlns:p14="http://schemas.microsoft.com/office/powerpoint/2010/main" val="263404609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hincheta">
  <a:themeElements>
    <a:clrScheme name="Chincheta">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Chincheta">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hincheta">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566</TotalTime>
  <Words>234</Words>
  <Application>Microsoft Office PowerPoint</Application>
  <PresentationFormat>Presentación en pantalla (4:3)</PresentationFormat>
  <Paragraphs>45</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Chincheta</vt:lpstr>
      <vt:lpstr>INTRODUCCIÓN A LA INGENIERIA DE SOFTWARE</vt:lpstr>
      <vt:lpstr>MAPA CONCEPTUAL</vt:lpstr>
      <vt:lpstr>SOFTWARE</vt:lpstr>
      <vt:lpstr>INGENIERIA DE SOFTWARE</vt:lpstr>
      <vt:lpstr>PROCESOS DE SOFTWARE</vt:lpstr>
      <vt:lpstr>CASE</vt:lpstr>
      <vt:lpstr>Presentación de PowerPoint</vt:lpstr>
      <vt:lpstr>Conclusión</vt:lpstr>
      <vt:lpstr>WEBGRAFIA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INTRODUCCION A INGENIERIA DE SOFTWARE</dc:title>
  <dc:creator>ANDRES</dc:creator>
  <cp:lastModifiedBy>ANDRES</cp:lastModifiedBy>
  <cp:revision>81</cp:revision>
  <dcterms:created xsi:type="dcterms:W3CDTF">2015-08-11T04:21:32Z</dcterms:created>
  <dcterms:modified xsi:type="dcterms:W3CDTF">2015-08-19T21:20:48Z</dcterms:modified>
</cp:coreProperties>
</file>